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620" r:id="rId3"/>
    <p:sldId id="621" r:id="rId4"/>
    <p:sldId id="623" r:id="rId5"/>
    <p:sldId id="625" r:id="rId6"/>
    <p:sldId id="622" r:id="rId7"/>
    <p:sldId id="627" r:id="rId8"/>
    <p:sldId id="626" r:id="rId9"/>
    <p:sldId id="624" r:id="rId10"/>
    <p:sldId id="299" r:id="rId11"/>
    <p:sldId id="300" r:id="rId12"/>
    <p:sldId id="697" r:id="rId13"/>
    <p:sldId id="699" r:id="rId14"/>
    <p:sldId id="700" r:id="rId15"/>
    <p:sldId id="698" r:id="rId16"/>
    <p:sldId id="632" r:id="rId17"/>
    <p:sldId id="702" r:id="rId18"/>
    <p:sldId id="703" r:id="rId19"/>
    <p:sldId id="707" r:id="rId20"/>
    <p:sldId id="701" r:id="rId21"/>
    <p:sldId id="633" r:id="rId22"/>
    <p:sldId id="634" r:id="rId23"/>
    <p:sldId id="708" r:id="rId24"/>
    <p:sldId id="704" r:id="rId25"/>
    <p:sldId id="705" r:id="rId26"/>
    <p:sldId id="706" r:id="rId27"/>
    <p:sldId id="710" r:id="rId28"/>
    <p:sldId id="711" r:id="rId29"/>
    <p:sldId id="712" r:id="rId30"/>
    <p:sldId id="709" r:id="rId31"/>
    <p:sldId id="71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171FA-D11C-4F0C-B315-280EEF61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B48E-2A87-4BF8-9F46-BFDF8DF0E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64567-2777-4EAF-83F1-0D89453F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947A-C188-4F91-A2D8-AAB44AF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3BFB4-55AE-4C96-A495-E96274BE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3564-28D2-4088-8569-BF6F48E5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66B6E-BCB3-46BF-84DE-639E89097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FA791-25CF-4B99-A7E0-20FBBCD7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91E5A-CC77-46E7-B4B6-36642558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FB952-69B7-45BD-AD68-BBFA0F5B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8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4506D9-6C1C-419F-B6DF-25F944137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A9AF0-1E2D-44EE-8348-57D7D52BE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CE0F7-CC2D-4A70-91E8-0E4BB57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0AC7A-CD59-4E60-A176-C50E2CD9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43DAD-F89B-46E7-871D-9580A965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C994-2C9C-4C66-9876-C7C9C5A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57CE-85B6-4B01-A17B-D8457DD3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B2804-73A8-4D03-98E3-B80515D9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DC0C2-9F73-4AF1-8E1F-E2784088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F75F6-73F8-4520-B6B5-BFBBF406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8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48B06-BB0B-4E9F-B59D-2391E2B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2C10D-039A-44C3-8A89-FED1FE79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ED7AC-78E6-41A7-82D0-5EBC8F8A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EB2AA-1DF3-4751-969B-C184CC7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3818E-E543-46D7-AC1E-164C34A4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ACF4-FBDC-43B2-AE0C-9FAD5A65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E1B7-2AAD-47B6-8EE6-486C149B0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BCDCE-907C-4CC4-BD14-7878B5D2D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A1A0C-023F-47C9-969A-F9D11B20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F368-A314-4136-BF87-4AA9B5AE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BDA5-7391-472D-8B49-14AA9F87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3CA9-D1A6-47F4-89F2-6CA23BE7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16D93-4618-44E5-A33A-097312E3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A8EA7-68EC-41DC-8152-C5B8A8E5B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41B38B-3573-4703-9CCC-DB0DB8D8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836080-2EEC-4FEA-8D14-2C0953C6F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9D7DF7-99B3-463D-8865-83B453D7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8D77BC-31CB-494A-A651-0574C661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90E5F-2583-4028-9488-851E7230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4827-1069-4687-AAF7-2F489E7F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95A41-074A-4A12-8499-523CE3AE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78FE6-C076-4E6D-934E-D94C01F9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9805D-ECD6-4320-B1CE-E314C272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2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51E3A0-0E3A-4EA2-A546-DAD64ECB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E3FE4-44F2-433C-9C79-B45CC7AB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C23DF-6E8F-4B14-A334-33F064F8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DA05D-A098-4D11-8EB0-594F7229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F04A-9983-40B3-BBEB-A28CC3B5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0646B-0647-4A28-95F9-931FA90D9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60AF9-1996-4ECC-9014-92D60CEB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C38DF-016C-44AC-A2B3-DE77C32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A834B-C510-4E6C-B66D-E3C5A88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E3C33-401E-4365-848F-A092006E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C7DAA7-BF82-461E-A609-79EC9C0D0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DDA64C-9C6C-4FF0-A4A2-82C42CD0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46596-F204-4866-8C30-88F285F3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65012-AE93-47C5-B463-786F818A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5FD82-0BA6-4E4A-B9CB-743DAF3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08E7F-D4F8-416E-943A-270E8FA0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B96E0-BB14-4041-A408-09486122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094D-1E7F-4416-8519-EBC9B678F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1147F-8EB3-4543-8DBF-0235075FB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584E2-DEDA-41EC-80A7-F63B1F05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8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b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bmp"/><Relationship Id="rId7" Type="http://schemas.openxmlformats.org/officeDocument/2006/relationships/image" Target="../media/image56.bmp"/><Relationship Id="rId2" Type="http://schemas.openxmlformats.org/officeDocument/2006/relationships/image" Target="../media/image51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bmp"/><Relationship Id="rId5" Type="http://schemas.openxmlformats.org/officeDocument/2006/relationships/image" Target="../media/image54.bmp"/><Relationship Id="rId4" Type="http://schemas.openxmlformats.org/officeDocument/2006/relationships/image" Target="../media/image53.b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bmp"/><Relationship Id="rId2" Type="http://schemas.openxmlformats.org/officeDocument/2006/relationships/image" Target="../media/image57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Content/ItCS/calendar.php-108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D6BF-4BE7-4B95-87F4-1C4559C0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국방 사이버 보안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BF306-A7A3-41EC-91E2-168031C1A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7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/Training/Unit/Sys/4</a:t>
            </a:r>
            <a:br>
              <a:rPr lang="en-US" altLang="ko-KR" dirty="0"/>
            </a:br>
            <a:r>
              <a:rPr lang="en-US" altLang="ko-KR" dirty="0"/>
              <a:t> 4.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계정 원격 접속 탐지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서비스에 접속하여 사용 중인 사용자를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 분석 도구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알아내고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설정을 통해 해당 계정의 접속을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 캡처 및 저장 시작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-c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저장된 패킷 보기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 사용자 목록 파일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/etc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/user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_list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4)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재시작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service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서비스명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restart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원격 접속을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6.4)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A45B3D-2CB8-453B-8D79-65C1065A79D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218C406-B480-452C-B3B9-2E255F46DA6C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9C9462-9415-46AA-A63D-09128298265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E90C56FA-1520-44BB-864E-6B7C29FF30D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97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0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200</a:t>
            </a:r>
            <a:r>
              <a:rPr lang="ko-KR" altLang="en-US" sz="1000" dirty="0"/>
              <a:t>개의 패킷 캡처 및 저장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-c 200 –</a:t>
            </a:r>
            <a:r>
              <a:rPr lang="en-US" altLang="ko-KR" sz="1000"/>
              <a:t>w packet</a:t>
            </a:r>
            <a:r>
              <a:rPr lang="en-US" altLang="ko-KR" sz="1000" dirty="0"/>
              <a:t>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저장된 패킷 검토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-</a:t>
            </a:r>
            <a:r>
              <a:rPr lang="en-US" altLang="ko-KR" sz="1000"/>
              <a:t>r packet</a:t>
            </a:r>
            <a:r>
              <a:rPr lang="en-US" altLang="ko-KR" sz="1000" dirty="0"/>
              <a:t>.txt </a:t>
            </a:r>
            <a:r>
              <a:rPr lang="en-US" altLang="ko-KR" sz="1000"/>
              <a:t>| more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※ navy123 (</a:t>
            </a:r>
            <a:r>
              <a:rPr lang="ko-KR" altLang="en-US" sz="1000" dirty="0"/>
              <a:t>비밀번호 </a:t>
            </a:r>
            <a:r>
              <a:rPr lang="en-US" altLang="ko-KR" sz="1000"/>
              <a:t>: qwer1031</a:t>
            </a:r>
            <a:r>
              <a:rPr lang="en-US" altLang="ko-KR" sz="1000" dirty="0"/>
              <a:t>) </a:t>
            </a:r>
            <a:r>
              <a:rPr lang="ko-KR" altLang="en-US" sz="1000" dirty="0"/>
              <a:t>사용자가 </a:t>
            </a:r>
            <a:r>
              <a:rPr lang="en-US" altLang="ko-KR" sz="1000" dirty="0"/>
              <a:t>FTP</a:t>
            </a:r>
            <a:r>
              <a:rPr lang="ko-KR" altLang="en-US" sz="1000" dirty="0"/>
              <a:t>에 접속했음을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 </a:t>
            </a:r>
            <a:r>
              <a:rPr lang="ko-KR" altLang="en-US" sz="1000" dirty="0"/>
              <a:t>차단 사용자 목록에 해당 계정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9"/>
            <a:ext cx="5616792" cy="505208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  # </a:t>
            </a:r>
            <a:r>
              <a:rPr lang="en-US" altLang="ko-KR" sz="1000"/>
              <a:t>vi /etc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vsftpd</a:t>
            </a:r>
            <a:r>
              <a:rPr lang="en-US" altLang="ko-KR" sz="1000"/>
              <a:t>/user</a:t>
            </a:r>
            <a:r>
              <a:rPr lang="en-US" altLang="ko-KR" sz="1000" dirty="0" err="1"/>
              <a:t>_list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맨 마지막에 ‘</a:t>
            </a:r>
            <a:r>
              <a:rPr lang="en-US" altLang="ko-KR" sz="1000" dirty="0"/>
              <a:t>navy123’ </a:t>
            </a:r>
            <a:r>
              <a:rPr lang="ko-KR" altLang="en-US" sz="1000" dirty="0"/>
              <a:t>입력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service </a:t>
            </a:r>
            <a:r>
              <a:rPr lang="en-US" altLang="ko-KR" sz="1000" err="1"/>
              <a:t>vsftpd</a:t>
            </a:r>
            <a:r>
              <a:rPr lang="en-US" altLang="ko-KR" sz="1000"/>
              <a:t> restart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</a:t>
            </a:r>
            <a:r>
              <a:rPr lang="ko-KR" altLang="en-US" sz="1000" dirty="0"/>
              <a:t>다시 패킷을 캡처하면 </a:t>
            </a:r>
            <a:r>
              <a:rPr lang="en-US" altLang="ko-KR" sz="1000" dirty="0"/>
              <a:t>navy123 </a:t>
            </a:r>
            <a:r>
              <a:rPr lang="ko-KR" altLang="en-US" sz="1000" dirty="0"/>
              <a:t>사용자의 </a:t>
            </a:r>
            <a:r>
              <a:rPr lang="en-US" altLang="ko-KR" sz="1000" dirty="0"/>
              <a:t>FTP </a:t>
            </a:r>
            <a:r>
              <a:rPr lang="ko-KR" altLang="en-US" sz="1000" dirty="0"/>
              <a:t>접근이 거부됨을 확인할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C3E184BD-4519-40CB-8627-41235BA5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4" t="80601" r="19333" b="2136"/>
          <a:stretch>
            <a:fillRect/>
          </a:stretch>
        </p:blipFill>
        <p:spPr>
          <a:xfrm>
            <a:off x="570593" y="920963"/>
            <a:ext cx="4300093" cy="6021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847C6A-0C4E-40C3-B79F-B635824B71D1}"/>
              </a:ext>
            </a:extLst>
          </p:cNvPr>
          <p:cNvGraphicFramePr>
            <a:graphicFrameLocks noGrp="1"/>
          </p:cNvGraphicFramePr>
          <p:nvPr/>
        </p:nvGraphicFramePr>
        <p:xfrm>
          <a:off x="570593" y="1658568"/>
          <a:ext cx="4932807" cy="98018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81491520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tshark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92671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-c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캡처할 패킷들의 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-w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캡처한 패킷들을 저장할 파일 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-r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패킷들이 저장된 파일 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779775"/>
                  </a:ext>
                </a:extLst>
              </a:tr>
            </a:tbl>
          </a:graphicData>
        </a:graphic>
      </p:graphicFrame>
      <p:pic>
        <p:nvPicPr>
          <p:cNvPr id="10" name="Picture 36">
            <a:extLst>
              <a:ext uri="{FF2B5EF4-FFF2-40B4-BE49-F238E27FC236}">
                <a16:creationId xmlns:a16="http://schemas.microsoft.com/office/drawing/2014/main" id="{0B2D52D7-8B2A-431B-90DB-7A08F5C32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4" t="13784" r="1234" b="4042"/>
          <a:stretch/>
        </p:blipFill>
        <p:spPr>
          <a:xfrm>
            <a:off x="570022" y="3277627"/>
            <a:ext cx="4841422" cy="25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5EEEF75B-AA02-45F9-9FA8-FEEA823750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294" b="14213"/>
          <a:stretch/>
        </p:blipFill>
        <p:spPr>
          <a:xfrm>
            <a:off x="6281892" y="855949"/>
            <a:ext cx="5033807" cy="22476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E24A63-6A2A-4567-9AEC-153B392CE67B}"/>
              </a:ext>
            </a:extLst>
          </p:cNvPr>
          <p:cNvGraphicFramePr>
            <a:graphicFrameLocks noGrp="1"/>
          </p:cNvGraphicFramePr>
          <p:nvPr/>
        </p:nvGraphicFramePr>
        <p:xfrm>
          <a:off x="6281892" y="3212200"/>
          <a:ext cx="4932807" cy="73634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277954937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</a:t>
                      </a: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_list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77403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vsftpd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/user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_list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설정에 따라 접속 허용 목록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(white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접근 거부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(black list)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지정할 수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11958"/>
                  </a:ext>
                </a:extLst>
              </a:tr>
            </a:tbl>
          </a:graphicData>
        </a:graphic>
      </p:graphicFrame>
      <p:pic>
        <p:nvPicPr>
          <p:cNvPr id="14" name="Picture 40">
            <a:extLst>
              <a:ext uri="{FF2B5EF4-FFF2-40B4-BE49-F238E27FC236}">
                <a16:creationId xmlns:a16="http://schemas.microsoft.com/office/drawing/2014/main" id="{EC205F13-DB4D-47D5-980E-E30E8003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92" y="4506414"/>
            <a:ext cx="5005578" cy="56451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6F562-66DB-47A3-ABB9-C161B92AF74F}"/>
              </a:ext>
            </a:extLst>
          </p:cNvPr>
          <p:cNvSpPr txBox="1">
            <a:spLocks/>
          </p:cNvSpPr>
          <p:nvPr/>
        </p:nvSpPr>
        <p:spPr>
          <a:xfrm>
            <a:off x="6183086" y="5529725"/>
            <a:ext cx="5616792" cy="959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 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F64BA6-C2B2-4A18-BB87-B49CD5884349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34A2051-289E-4A23-AE45-C548601B6034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41D386-6256-4413-A7D6-79612E117A1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화살표: 오른쪽 17">
              <a:hlinkClick r:id="" action="ppaction://noaction"/>
              <a:extLst>
                <a:ext uri="{FF2B5EF4-FFF2-40B4-BE49-F238E27FC236}">
                  <a16:creationId xmlns:a16="http://schemas.microsoft.com/office/drawing/2014/main" id="{650BC3A8-2AC6-4D71-9591-46303462FC9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02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/Training/Unit/Net/9</a:t>
            </a:r>
            <a:br>
              <a:rPr lang="en-US" altLang="ko-KR" dirty="0"/>
            </a:br>
            <a:r>
              <a:rPr lang="en-US" altLang="ko-KR" dirty="0"/>
              <a:t> 9. ARP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전송되는 모든 패킷들이 공격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(10.10.1.166)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전송되도록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68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실습 서버에서 공격 서버를 게이트웨이로 인식하도록 </a:t>
            </a:r>
            <a:r>
              <a:rPr lang="en-US" altLang="ko-KR" sz="1000" dirty="0"/>
              <a:t>ARP </a:t>
            </a:r>
            <a:r>
              <a:rPr lang="ko-KR" altLang="en-US" sz="1000" dirty="0" err="1"/>
              <a:t>스푸핑</a:t>
            </a:r>
            <a:r>
              <a:rPr lang="ko-KR" altLang="en-US" sz="1000" dirty="0"/>
              <a:t> 공격을 주기적으로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arpspoof</a:t>
            </a:r>
            <a:r>
              <a:rPr lang="en-US" altLang="ko-KR" sz="1000" dirty="0"/>
              <a:t> –t 10.10.1.101(Target IP) 10.10.1.1(</a:t>
            </a:r>
            <a:r>
              <a:rPr lang="ko-KR" altLang="en-US" sz="1000" dirty="0"/>
              <a:t>호스트 </a:t>
            </a:r>
            <a:r>
              <a:rPr lang="en-US" altLang="ko-KR" sz="1000" dirty="0"/>
              <a:t>IP) &amp;(</a:t>
            </a:r>
            <a:r>
              <a:rPr lang="ko-KR" altLang="en-US" sz="1000" dirty="0"/>
              <a:t>백그라운드 실행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arpspoof</a:t>
            </a:r>
            <a:r>
              <a:rPr lang="en-US" altLang="ko-KR" sz="1000" dirty="0"/>
              <a:t> –t 10.10.1.101 10.10.1.1 &amp;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2.  Wireshark</a:t>
            </a:r>
            <a:r>
              <a:rPr lang="ko-KR" altLang="en-US" sz="1000" dirty="0"/>
              <a:t>를 사용하여 실습 서버에서 게이트웨이로 전송한 패킷들이 공격 서버로 전송되는 것을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72040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* 확인을 위해 </a:t>
            </a:r>
            <a:r>
              <a:rPr lang="en-US" altLang="ko-KR" sz="1000"/>
              <a:t>ssh</a:t>
            </a:r>
            <a:r>
              <a:rPr lang="ko-KR" altLang="en-US" sz="1000"/>
              <a:t>명령으로 공격서버에 접속하여 </a:t>
            </a:r>
            <a:r>
              <a:rPr lang="en-US" altLang="ko-KR" sz="1000"/>
              <a:t>MAC</a:t>
            </a:r>
            <a:r>
              <a:rPr lang="ko-KR" altLang="en-US" sz="1000"/>
              <a:t>주소를 확인해보면 </a:t>
            </a:r>
            <a:r>
              <a:rPr lang="en-US" altLang="ko-KR" sz="1000"/>
              <a:t>MAC</a:t>
            </a:r>
            <a:r>
              <a:rPr lang="ko-KR" altLang="en-US" sz="1000"/>
              <a:t>주소가 변조 되었다는 것을 알 수 있다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197191872">
            <a:extLst>
              <a:ext uri="{FF2B5EF4-FFF2-40B4-BE49-F238E27FC236}">
                <a16:creationId xmlns:a16="http://schemas.microsoft.com/office/drawing/2014/main" id="{E890E658-F2C6-4221-91E8-AB712CD8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09133"/>
            <a:ext cx="5400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97185712">
            <a:extLst>
              <a:ext uri="{FF2B5EF4-FFF2-40B4-BE49-F238E27FC236}">
                <a16:creationId xmlns:a16="http://schemas.microsoft.com/office/drawing/2014/main" id="{55727A18-6557-42E6-83B7-798CFCA9A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500180" y="3043882"/>
            <a:ext cx="5400675" cy="33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97186512">
            <a:extLst>
              <a:ext uri="{FF2B5EF4-FFF2-40B4-BE49-F238E27FC236}">
                <a16:creationId xmlns:a16="http://schemas.microsoft.com/office/drawing/2014/main" id="{B3269E7C-7B5F-4F72-9E70-35928329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71008"/>
            <a:ext cx="54006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E4ED3-BDCA-4D45-97D1-5F6CDD960B13}"/>
              </a:ext>
            </a:extLst>
          </p:cNvPr>
          <p:cNvSpPr txBox="1">
            <a:spLocks/>
          </p:cNvSpPr>
          <p:nvPr/>
        </p:nvSpPr>
        <p:spPr>
          <a:xfrm>
            <a:off x="6183088" y="4291914"/>
            <a:ext cx="5616792" cy="21970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031" name="_x197192112">
            <a:extLst>
              <a:ext uri="{FF2B5EF4-FFF2-40B4-BE49-F238E27FC236}">
                <a16:creationId xmlns:a16="http://schemas.microsoft.com/office/drawing/2014/main" id="{900F0CEB-751B-4FFF-A4C1-6BCBFA25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4898652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1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21103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7187632">
            <a:extLst>
              <a:ext uri="{FF2B5EF4-FFF2-40B4-BE49-F238E27FC236}">
                <a16:creationId xmlns:a16="http://schemas.microsoft.com/office/drawing/2014/main" id="{B06D8ADC-3A95-4866-A761-646AF887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63600"/>
            <a:ext cx="5400675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76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/Training/Unit/Net/9</a:t>
            </a:r>
            <a:br>
              <a:rPr lang="en-US" altLang="ko-KR" dirty="0"/>
            </a:br>
            <a:r>
              <a:rPr lang="en-US" altLang="ko-KR" dirty="0"/>
              <a:t> 9. ARP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와의 통신을 위해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캐시에 정적으로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ARP Spoofing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DF88C7B9-9BAF-4477-A2F0-B4FB8C5A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9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 Wireshark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/>
              <a:t>Wireshark</a:t>
            </a:r>
            <a:r>
              <a:rPr lang="ko-KR" altLang="en-US" sz="1000" dirty="0"/>
              <a:t>로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* 지속적으로 잘못된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주소가 담긴 </a:t>
            </a:r>
            <a:r>
              <a:rPr lang="en-US" altLang="ko-KR" sz="1000" dirty="0"/>
              <a:t>ARP Reply Packet</a:t>
            </a:r>
            <a:r>
              <a:rPr lang="ko-KR" altLang="en-US" sz="1000" dirty="0"/>
              <a:t>을 보내 </a:t>
            </a:r>
            <a:r>
              <a:rPr lang="en-US" altLang="ko-KR" sz="1000" dirty="0"/>
              <a:t>victim</a:t>
            </a:r>
            <a:r>
              <a:rPr lang="ko-KR" altLang="en-US" sz="1000" dirty="0"/>
              <a:t>의 </a:t>
            </a:r>
            <a:r>
              <a:rPr lang="en-US" altLang="ko-KR" sz="1000" dirty="0"/>
              <a:t>ARP </a:t>
            </a:r>
            <a:r>
              <a:rPr lang="ko-KR" altLang="en-US" sz="1000" dirty="0"/>
              <a:t>캐시를 조작하게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20355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 </a:t>
            </a:r>
            <a:r>
              <a:rPr lang="en-US" altLang="ko-KR" sz="1000" dirty="0" err="1"/>
              <a:t>arp</a:t>
            </a:r>
            <a:r>
              <a:rPr lang="en-US" altLang="ko-KR" sz="1000" dirty="0"/>
              <a:t> -s 10.10.1.1 </a:t>
            </a:r>
            <a:r>
              <a:rPr lang="en-US" altLang="ko-KR" sz="1000" dirty="0" err="1"/>
              <a:t>aa:bb:cc:dd:ee:ff</a:t>
            </a:r>
            <a:r>
              <a:rPr lang="en-US" altLang="ko-KR" sz="1000" dirty="0"/>
              <a:t> (MAC</a:t>
            </a:r>
            <a:r>
              <a:rPr lang="ko-KR" altLang="en-US" sz="1000" dirty="0"/>
              <a:t>주소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 </a:t>
            </a:r>
            <a:r>
              <a:rPr lang="ko-KR" altLang="en-US" sz="1000" dirty="0"/>
              <a:t>정적으로 설정이 되어 있는지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arp</a:t>
            </a:r>
            <a:r>
              <a:rPr lang="en-US" altLang="ko-KR" sz="1000" dirty="0"/>
              <a:t> -a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3" name="_x197193632">
            <a:extLst>
              <a:ext uri="{FF2B5EF4-FFF2-40B4-BE49-F238E27FC236}">
                <a16:creationId xmlns:a16="http://schemas.microsoft.com/office/drawing/2014/main" id="{5D830F87-2103-47B3-A625-23A5DDE0E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47710"/>
            <a:ext cx="5400675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197187392">
            <a:extLst>
              <a:ext uri="{FF2B5EF4-FFF2-40B4-BE49-F238E27FC236}">
                <a16:creationId xmlns:a16="http://schemas.microsoft.com/office/drawing/2014/main" id="{22CF92EE-012E-4DA5-8390-7E25C8A8F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7"/>
          <a:stretch/>
        </p:blipFill>
        <p:spPr bwMode="auto">
          <a:xfrm>
            <a:off x="500180" y="4286660"/>
            <a:ext cx="5400675" cy="20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197193552">
            <a:extLst>
              <a:ext uri="{FF2B5EF4-FFF2-40B4-BE49-F238E27FC236}">
                <a16:creationId xmlns:a16="http://schemas.microsoft.com/office/drawing/2014/main" id="{A5BACF93-B2D1-4B2B-BE76-26605317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34" y="747710"/>
            <a:ext cx="4198938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197193632">
            <a:extLst>
              <a:ext uri="{FF2B5EF4-FFF2-40B4-BE49-F238E27FC236}">
                <a16:creationId xmlns:a16="http://schemas.microsoft.com/office/drawing/2014/main" id="{47162951-6D3E-485B-92B5-3D5A0E55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34" y="1786467"/>
            <a:ext cx="4297363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6B17F8-913C-4664-A837-ED28F8D00748}"/>
              </a:ext>
            </a:extLst>
          </p:cNvPr>
          <p:cNvSpPr txBox="1">
            <a:spLocks/>
          </p:cNvSpPr>
          <p:nvPr/>
        </p:nvSpPr>
        <p:spPr>
          <a:xfrm>
            <a:off x="6183088" y="2543623"/>
            <a:ext cx="5616792" cy="39453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3081" name="_x197185712">
            <a:extLst>
              <a:ext uri="{FF2B5EF4-FFF2-40B4-BE49-F238E27FC236}">
                <a16:creationId xmlns:a16="http://schemas.microsoft.com/office/drawing/2014/main" id="{94E486C6-C272-413D-B244-829BC82E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75" y="3009898"/>
            <a:ext cx="32226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64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10.10.1.101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서버를 대상으로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192.168.99.11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바이트로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7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실습 서버를 대상으로 데이터 크기가 </a:t>
            </a:r>
            <a:r>
              <a:rPr lang="en-US" altLang="ko-KR" sz="1000" dirty="0"/>
              <a:t>100 </a:t>
            </a:r>
            <a:r>
              <a:rPr lang="ko-KR" altLang="en-US" sz="1000" dirty="0"/>
              <a:t>바이트인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패킷을 </a:t>
            </a:r>
            <a:r>
              <a:rPr lang="ko-KR" altLang="en-US" sz="1000" dirty="0" err="1"/>
              <a:t>플러딩</a:t>
            </a:r>
            <a:r>
              <a:rPr lang="ko-KR" altLang="en-US" sz="1000" dirty="0"/>
              <a:t>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hping3 –a 192.168.99.11 --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–d 100 10.10.1.101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192.168.99.11</a:t>
            </a:r>
            <a:r>
              <a:rPr lang="ko-KR" altLang="en-US" sz="1000" dirty="0"/>
              <a:t>로 패킷이 나가는지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197186992">
            <a:extLst>
              <a:ext uri="{FF2B5EF4-FFF2-40B4-BE49-F238E27FC236}">
                <a16:creationId xmlns:a16="http://schemas.microsoft.com/office/drawing/2014/main" id="{67F798C4-9547-4C81-837C-47E9F302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43233"/>
            <a:ext cx="54006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97192032">
            <a:extLst>
              <a:ext uri="{FF2B5EF4-FFF2-40B4-BE49-F238E27FC236}">
                <a16:creationId xmlns:a16="http://schemas.microsoft.com/office/drawing/2014/main" id="{4955B429-37DD-42D9-9F37-B585ADCC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2431868"/>
            <a:ext cx="540067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681B-7B62-4DF6-B54B-133E044543EF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4" name="_x197192112">
            <a:extLst>
              <a:ext uri="{FF2B5EF4-FFF2-40B4-BE49-F238E27FC236}">
                <a16:creationId xmlns:a16="http://schemas.microsoft.com/office/drawing/2014/main" id="{A25F164B-9269-498B-B06F-55D47B03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24" y="943233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2584448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197188192">
            <a:extLst>
              <a:ext uri="{FF2B5EF4-FFF2-40B4-BE49-F238E27FC236}">
                <a16:creationId xmlns:a16="http://schemas.microsoft.com/office/drawing/2014/main" id="{D8FCA90A-682C-45B5-9784-F4332E24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934995"/>
            <a:ext cx="54006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3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네트워크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FBA99E-2003-4817-A857-F582B20BE90E}"/>
              </a:ext>
            </a:extLst>
          </p:cNvPr>
          <p:cNvGraphicFramePr>
            <a:graphicFrameLocks noGrp="1"/>
          </p:cNvGraphicFramePr>
          <p:nvPr/>
        </p:nvGraphicFramePr>
        <p:xfrm>
          <a:off x="1516049" y="2955370"/>
          <a:ext cx="9159901" cy="1752245"/>
        </p:xfrm>
        <a:graphic>
          <a:graphicData uri="http://schemas.openxmlformats.org/drawingml/2006/table">
            <a:tbl>
              <a:tblPr/>
              <a:tblGrid>
                <a:gridCol w="1997984">
                  <a:extLst>
                    <a:ext uri="{9D8B030D-6E8A-4147-A177-3AD203B41FA5}">
                      <a16:colId xmlns:a16="http://schemas.microsoft.com/office/drawing/2014/main" val="3411008718"/>
                    </a:ext>
                  </a:extLst>
                </a:gridCol>
                <a:gridCol w="5769017">
                  <a:extLst>
                    <a:ext uri="{9D8B030D-6E8A-4147-A177-3AD203B41FA5}">
                      <a16:colId xmlns:a16="http://schemas.microsoft.com/office/drawing/2014/main" val="235996590"/>
                    </a:ext>
                  </a:extLst>
                </a:gridCol>
                <a:gridCol w="1392900">
                  <a:extLst>
                    <a:ext uri="{9D8B030D-6E8A-4147-A177-3AD203B41FA5}">
                      <a16:colId xmlns:a16="http://schemas.microsoft.com/office/drawing/2014/main" val="3718095560"/>
                    </a:ext>
                  </a:extLst>
                </a:gridCol>
              </a:tblGrid>
              <a:tr h="17522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네트워크 실습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9006" marR="9006" marT="9006" marB="90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•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네트워크 구조 데모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핑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경로 추적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•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네트워크 분석 도구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(</a:t>
                      </a:r>
                      <a:r>
                        <a:rPr lang="en-US" altLang="ko-KR" sz="14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Tshark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, Wireshark)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9006" marR="9006" marT="9006" marB="90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9006" marR="9006" marT="9006" marB="90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2828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047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현재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FD9CA133-CDC3-42B0-8A32-4B3B8D6A5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 err="1"/>
              <a:t>icmp</a:t>
            </a:r>
            <a:r>
              <a:rPr lang="en-US" altLang="ko-KR" sz="1000" dirty="0"/>
              <a:t> Request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MAC</a:t>
            </a:r>
            <a:r>
              <a:rPr lang="ko-KR" altLang="en-US" sz="1000" dirty="0"/>
              <a:t>주소 확인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3"/>
            </a:pP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197190112">
            <a:extLst>
              <a:ext uri="{FF2B5EF4-FFF2-40B4-BE49-F238E27FC236}">
                <a16:creationId xmlns:a16="http://schemas.microsoft.com/office/drawing/2014/main" id="{C635AA4A-42BE-4713-8D61-6772DBCD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9622"/>
            <a:ext cx="5400675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197190192">
            <a:extLst>
              <a:ext uri="{FF2B5EF4-FFF2-40B4-BE49-F238E27FC236}">
                <a16:creationId xmlns:a16="http://schemas.microsoft.com/office/drawing/2014/main" id="{8B2A8B92-7AFA-4DAF-80B5-1C187FC1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79622"/>
            <a:ext cx="5400675" cy="36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197189472">
            <a:extLst>
              <a:ext uri="{FF2B5EF4-FFF2-40B4-BE49-F238E27FC236}">
                <a16:creationId xmlns:a16="http://schemas.microsoft.com/office/drawing/2014/main" id="{D4338795-C9B2-4338-8BED-76AA97A8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4984484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5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 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956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 </a:t>
            </a:r>
            <a:r>
              <a:rPr lang="ko-KR" altLang="en-US" sz="1000" dirty="0"/>
              <a:t>실시간으로 </a:t>
            </a:r>
            <a:r>
              <a:rPr lang="en-US" altLang="ko-KR" sz="1000" dirty="0"/>
              <a:t>DROP</a:t>
            </a:r>
            <a:r>
              <a:rPr lang="ko-KR" altLang="en-US" sz="1000" dirty="0"/>
              <a:t>되는 패킷을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–f /var/log/message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69" name="_x197190032">
            <a:extLst>
              <a:ext uri="{FF2B5EF4-FFF2-40B4-BE49-F238E27FC236}">
                <a16:creationId xmlns:a16="http://schemas.microsoft.com/office/drawing/2014/main" id="{7AA0C41A-5B19-4DF4-BF64-A7218AED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10281"/>
            <a:ext cx="3573463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97188592">
            <a:extLst>
              <a:ext uri="{FF2B5EF4-FFF2-40B4-BE49-F238E27FC236}">
                <a16:creationId xmlns:a16="http://schemas.microsoft.com/office/drawing/2014/main" id="{2408CFBA-BA48-420E-8CFA-FB6F9E82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35933"/>
            <a:ext cx="5400675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97191152">
            <a:extLst>
              <a:ext uri="{FF2B5EF4-FFF2-40B4-BE49-F238E27FC236}">
                <a16:creationId xmlns:a16="http://schemas.microsoft.com/office/drawing/2014/main" id="{17DFA826-4DDC-45BE-9B15-1CCB6D34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933300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197191152">
            <a:extLst>
              <a:ext uri="{FF2B5EF4-FFF2-40B4-BE49-F238E27FC236}">
                <a16:creationId xmlns:a16="http://schemas.microsoft.com/office/drawing/2014/main" id="{B3A566C9-EA6C-4436-9FD6-CCE738E6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2023533"/>
            <a:ext cx="5400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0512B-1FD6-4022-AA7E-A2FEDB1B8E20}"/>
              </a:ext>
            </a:extLst>
          </p:cNvPr>
          <p:cNvSpPr txBox="1">
            <a:spLocks/>
          </p:cNvSpPr>
          <p:nvPr/>
        </p:nvSpPr>
        <p:spPr>
          <a:xfrm>
            <a:off x="6183088" y="5303756"/>
            <a:ext cx="5616792" cy="11852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  <a:endParaRPr lang="ko-KR" altLang="en-US" sz="1000" dirty="0"/>
          </a:p>
        </p:txBody>
      </p:sp>
      <p:pic>
        <p:nvPicPr>
          <p:cNvPr id="7177" name="_x197191792">
            <a:extLst>
              <a:ext uri="{FF2B5EF4-FFF2-40B4-BE49-F238E27FC236}">
                <a16:creationId xmlns:a16="http://schemas.microsoft.com/office/drawing/2014/main" id="{E1A45113-677B-4426-9605-56BCF540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5575184"/>
            <a:ext cx="3246438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37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보인다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서버의 캐시를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오염시키시오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.bad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도메인에 대한 네임 서버를 가지고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8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패킷 캡처 도구인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 및 패킷 캡처 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Application -&gt; 09 – Sniffing &amp; Spoofing -&gt;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eth0 </a:t>
            </a:r>
            <a:r>
              <a:rPr lang="ko-KR" altLang="en-US" sz="1000" dirty="0"/>
              <a:t>더블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/>
              <a:t>DNS </a:t>
            </a:r>
            <a:r>
              <a:rPr lang="ko-KR" altLang="en-US" sz="1000" dirty="0"/>
              <a:t>서버가 보내는 쿼리 </a:t>
            </a:r>
            <a:r>
              <a:rPr lang="en-US" altLang="ko-KR" sz="1000" dirty="0"/>
              <a:t>ID</a:t>
            </a:r>
            <a:r>
              <a:rPr lang="ko-KR" altLang="en-US" sz="1000" dirty="0"/>
              <a:t>를 확인하기 위하여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명령으로 일부 호스트의 주소 조회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www.navy.ac.kr 10.10.1.14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또는 </a:t>
            </a:r>
            <a:r>
              <a:rPr lang="en-US" altLang="ko-KR" sz="1000" dirty="0"/>
              <a:t># dig @10.10.1.14 www.navy.ac.kr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48552432">
            <a:extLst>
              <a:ext uri="{FF2B5EF4-FFF2-40B4-BE49-F238E27FC236}">
                <a16:creationId xmlns:a16="http://schemas.microsoft.com/office/drawing/2014/main" id="{98F2CEAC-A054-4028-9C6C-02F4767B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6" y="926756"/>
            <a:ext cx="3411538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197189632">
            <a:extLst>
              <a:ext uri="{FF2B5EF4-FFF2-40B4-BE49-F238E27FC236}">
                <a16:creationId xmlns:a16="http://schemas.microsoft.com/office/drawing/2014/main" id="{064748F7-B3EE-4002-BEEE-371CF25FD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15539" r="-1"/>
          <a:stretch/>
        </p:blipFill>
        <p:spPr bwMode="auto">
          <a:xfrm>
            <a:off x="1350586" y="4333103"/>
            <a:ext cx="3699863" cy="20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197190272">
            <a:extLst>
              <a:ext uri="{FF2B5EF4-FFF2-40B4-BE49-F238E27FC236}">
                <a16:creationId xmlns:a16="http://schemas.microsoft.com/office/drawing/2014/main" id="{23F48267-B84B-4D61-B29B-A4EF960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6"/>
          <a:stretch>
            <a:fillRect/>
          </a:stretch>
        </p:blipFill>
        <p:spPr bwMode="auto">
          <a:xfrm>
            <a:off x="7900086" y="1338649"/>
            <a:ext cx="2403475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197189632">
            <a:extLst>
              <a:ext uri="{FF2B5EF4-FFF2-40B4-BE49-F238E27FC236}">
                <a16:creationId xmlns:a16="http://schemas.microsoft.com/office/drawing/2014/main" id="{2D839C98-B0AF-4E88-B2F1-A98E8D9D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8"/>
          <a:stretch>
            <a:fillRect/>
          </a:stretch>
        </p:blipFill>
        <p:spPr bwMode="auto">
          <a:xfrm>
            <a:off x="6967378" y="2412204"/>
            <a:ext cx="436245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43CADF-ABB5-484B-9E24-87FFB6DEB086}"/>
              </a:ext>
            </a:extLst>
          </p:cNvPr>
          <p:cNvGraphicFramePr>
            <a:graphicFrameLocks noGrp="1"/>
          </p:cNvGraphicFramePr>
          <p:nvPr/>
        </p:nvGraphicFramePr>
        <p:xfrm>
          <a:off x="6320247" y="4594322"/>
          <a:ext cx="5328158" cy="7366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61129352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주의</a:t>
                      </a:r>
                      <a:r>
                        <a:rPr lang="en-US" altLang="ko-KR" sz="1000" b="1" kern="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46521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67640" marR="0" indent="-1676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오염시킬 호스트에 미리 접속하면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캐싱되므로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공격을 성공시킬 수 없음</a:t>
                      </a:r>
                      <a:r>
                        <a:rPr lang="en-US" altLang="ko-KR" sz="10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75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05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가 캡처한 패킷들 중 로컬 네트워크의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</a:t>
            </a:r>
            <a:r>
              <a:rPr lang="en-US" altLang="ko-KR" sz="1000" dirty="0"/>
              <a:t>(10.0.2.6)</a:t>
            </a:r>
            <a:r>
              <a:rPr lang="ko-KR" altLang="en-US" sz="1000" dirty="0"/>
              <a:t>가 보낸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질의들</a:t>
            </a:r>
            <a:r>
              <a:rPr lang="en-US" altLang="ko-KR" sz="1000" dirty="0"/>
              <a:t>(queries)</a:t>
            </a:r>
            <a:r>
              <a:rPr lang="ko-KR" altLang="en-US" sz="1000" dirty="0"/>
              <a:t>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-</a:t>
            </a:r>
            <a:r>
              <a:rPr lang="ko-KR" altLang="en-US" sz="1000" dirty="0"/>
              <a:t>  </a:t>
            </a:r>
            <a:r>
              <a:rPr lang="en-US" altLang="ko-KR" sz="1000" dirty="0"/>
              <a:t>www.navy.ac.kr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DNS </a:t>
            </a:r>
            <a:r>
              <a:rPr lang="ko-KR" altLang="en-US" sz="1000" dirty="0"/>
              <a:t>질의의 </a:t>
            </a:r>
            <a:r>
              <a:rPr lang="ko-KR" altLang="en-US" sz="1000" dirty="0">
                <a:solidFill>
                  <a:srgbClr val="002060"/>
                </a:solidFill>
              </a:rPr>
              <a:t>소스 포트는 </a:t>
            </a:r>
            <a:r>
              <a:rPr lang="en-US" altLang="ko-KR" sz="1000" dirty="0">
                <a:solidFill>
                  <a:srgbClr val="002060"/>
                </a:solidFill>
              </a:rPr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www.navy.ac.kr </a:t>
            </a:r>
            <a:r>
              <a:rPr lang="ko-KR" altLang="en-US" sz="1000" dirty="0"/>
              <a:t>질의의 </a:t>
            </a:r>
            <a:r>
              <a:rPr lang="en-US" altLang="ko-KR" sz="1000" dirty="0">
                <a:solidFill>
                  <a:srgbClr val="002060"/>
                </a:solidFill>
              </a:rPr>
              <a:t>ID</a:t>
            </a:r>
            <a:r>
              <a:rPr lang="ko-KR" altLang="en-US" sz="1000" dirty="0">
                <a:solidFill>
                  <a:srgbClr val="002060"/>
                </a:solidFill>
              </a:rPr>
              <a:t>는 </a:t>
            </a:r>
            <a:r>
              <a:rPr lang="en-US" altLang="ko-KR" sz="1000" dirty="0">
                <a:solidFill>
                  <a:srgbClr val="002060"/>
                </a:solidFill>
              </a:rPr>
              <a:t>0xb8a1</a:t>
            </a:r>
            <a:r>
              <a:rPr lang="ko-KR" altLang="en-US" sz="1000" dirty="0"/>
              <a:t>임을 확인</a:t>
            </a:r>
            <a:r>
              <a:rPr lang="en-US" altLang="ko-KR" sz="1000" dirty="0"/>
              <a:t>(ID</a:t>
            </a:r>
            <a:r>
              <a:rPr lang="ko-KR" altLang="en-US" sz="1000" dirty="0"/>
              <a:t>는 바뀔 수 있음</a:t>
            </a:r>
            <a:r>
              <a:rPr lang="en-US" altLang="ko-KR" sz="10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680142-7F58-42C6-9B8F-5CB4311B8A6D}"/>
              </a:ext>
            </a:extLst>
          </p:cNvPr>
          <p:cNvGraphicFramePr>
            <a:graphicFrameLocks noGrp="1"/>
          </p:cNvGraphicFramePr>
          <p:nvPr/>
        </p:nvGraphicFramePr>
        <p:xfrm>
          <a:off x="536439" y="529780"/>
          <a:ext cx="5328158" cy="43942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415428346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51996"/>
                  </a:ext>
                </a:extLst>
              </a:tr>
              <a:tr h="3989959">
                <a:tc>
                  <a:txBody>
                    <a:bodyPr/>
                    <a:lstStyle/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칼리 리눅스의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주소를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10.10.1.14(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로 설정하면 웹 브라우저를 통해서도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76630"/>
                  </a:ext>
                </a:extLst>
              </a:tr>
            </a:tbl>
          </a:graphicData>
        </a:graphic>
      </p:graphicFrame>
      <p:pic>
        <p:nvPicPr>
          <p:cNvPr id="9218" name="_x199974960">
            <a:extLst>
              <a:ext uri="{FF2B5EF4-FFF2-40B4-BE49-F238E27FC236}">
                <a16:creationId xmlns:a16="http://schemas.microsoft.com/office/drawing/2014/main" id="{037F0F4E-FE9F-4E9A-9A9F-26FD2746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99" y="1426246"/>
            <a:ext cx="4062413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199978400">
            <a:extLst>
              <a:ext uri="{FF2B5EF4-FFF2-40B4-BE49-F238E27FC236}">
                <a16:creationId xmlns:a16="http://schemas.microsoft.com/office/drawing/2014/main" id="{4D1A59FE-E102-42CE-BDF0-606AA971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11" y="3107644"/>
            <a:ext cx="4062413" cy="1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_x197188112">
            <a:extLst>
              <a:ext uri="{FF2B5EF4-FFF2-40B4-BE49-F238E27FC236}">
                <a16:creationId xmlns:a16="http://schemas.microsoft.com/office/drawing/2014/main" id="{D3C2799A-7CC5-4CAF-8175-B8D374BC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6" y="1132703"/>
            <a:ext cx="5400675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www.navy.mil.kr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DNS </a:t>
            </a:r>
            <a:r>
              <a:rPr lang="ko-KR" altLang="en-US" sz="1000" dirty="0"/>
              <a:t>질의의 소스 포트는 </a:t>
            </a:r>
            <a:r>
              <a:rPr lang="en-US" altLang="ko-KR" sz="1000" dirty="0"/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www.navy.mil.kr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는 </a:t>
            </a:r>
            <a:r>
              <a:rPr lang="en-US" altLang="ko-KR" sz="1000" dirty="0"/>
              <a:t>0xb8bf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보내는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가 순차적으로 증가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</a:t>
            </a:r>
            <a:r>
              <a:rPr lang="en-US" altLang="ko-KR" sz="1000" dirty="0"/>
              <a:t>DNS </a:t>
            </a:r>
            <a:r>
              <a:rPr lang="ko-KR" altLang="en-US" sz="1000" dirty="0"/>
              <a:t>캐시 오염 공격에 취약함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캐시 오염 공격을 위해 </a:t>
            </a:r>
            <a:r>
              <a:rPr lang="en-US" altLang="ko-KR" sz="1000" dirty="0"/>
              <a:t>Metasploit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DNS </a:t>
            </a:r>
            <a:r>
              <a:rPr lang="ko-KR" altLang="en-US" sz="1000" dirty="0"/>
              <a:t>캐시 오염 공격 모듈 사용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&gt; use auxiliary/spoof/</a:t>
            </a:r>
            <a:r>
              <a:rPr lang="en-US" altLang="ko-KR" sz="1000" dirty="0" err="1"/>
              <a:t>dns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dns_cache_poisoning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197188352">
            <a:extLst>
              <a:ext uri="{FF2B5EF4-FFF2-40B4-BE49-F238E27FC236}">
                <a16:creationId xmlns:a16="http://schemas.microsoft.com/office/drawing/2014/main" id="{2E07DB87-EE7B-43FC-8A39-69DD3236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7859"/>
            <a:ext cx="54006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DD0D74-68F9-436E-95DA-A938F7A60601}"/>
              </a:ext>
            </a:extLst>
          </p:cNvPr>
          <p:cNvGraphicFramePr>
            <a:graphicFrameLocks noGrp="1"/>
          </p:cNvGraphicFramePr>
          <p:nvPr/>
        </p:nvGraphicFramePr>
        <p:xfrm>
          <a:off x="500180" y="3748510"/>
          <a:ext cx="5328158" cy="122402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59920875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79462"/>
                  </a:ext>
                </a:extLst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순차적으로 증가하는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1980~90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1990~2000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섞어서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(shuffle)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사용하거나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풀을 사용하는 옵션만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주로 사용되고 있는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 사용만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181591"/>
                  </a:ext>
                </a:extLst>
              </a:tr>
            </a:tbl>
          </a:graphicData>
        </a:graphic>
      </p:graphicFrame>
      <p:pic>
        <p:nvPicPr>
          <p:cNvPr id="12" name="Picture 1">
            <a:extLst>
              <a:ext uri="{FF2B5EF4-FFF2-40B4-BE49-F238E27FC236}">
                <a16:creationId xmlns:a16="http://schemas.microsoft.com/office/drawing/2014/main" id="{E5B04E0F-AB60-49B8-AD10-9ED6EDF2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15" y="768651"/>
            <a:ext cx="5321990" cy="256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6372707-B768-45DA-B4F0-1A727B8B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15" y="4196565"/>
            <a:ext cx="3923308" cy="4162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30588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공격 모듈의 옵션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show options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RHOST 10.10.1.14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SRCPORT 33333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질의를 보낼 때 사용하는 포트 번호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오염 대상 호스트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HOSTNAME </a:t>
            </a:r>
            <a:r>
              <a:rPr lang="ko-KR" altLang="en-US" sz="1000" b="1" i="1" dirty="0">
                <a:solidFill>
                  <a:srgbClr val="002060"/>
                </a:solidFill>
              </a:rPr>
              <a:t>호스트명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NEWADDR 10.10.1.99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위에서 설정한 호스트의 가짜 주소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 </a:t>
            </a:r>
            <a:r>
              <a:rPr lang="ko-KR" altLang="en-US" sz="1000" dirty="0"/>
              <a:t>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BASEID </a:t>
            </a:r>
            <a:r>
              <a:rPr lang="ko-KR" altLang="en-US" sz="1000" b="1" i="1" dirty="0">
                <a:solidFill>
                  <a:srgbClr val="002060"/>
                </a:solidFill>
              </a:rPr>
              <a:t>질의</a:t>
            </a:r>
            <a:r>
              <a:rPr lang="en-US" altLang="ko-KR" sz="1000" b="1" i="1" dirty="0">
                <a:solidFill>
                  <a:srgbClr val="002060"/>
                </a:solidFill>
              </a:rPr>
              <a:t>ID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주의 </a:t>
            </a:r>
            <a:r>
              <a:rPr lang="en-US" altLang="ko-KR" sz="1000" dirty="0">
                <a:solidFill>
                  <a:srgbClr val="FF0000"/>
                </a:solidFill>
              </a:rPr>
              <a:t>: BASEID</a:t>
            </a:r>
            <a:r>
              <a:rPr lang="ko-KR" altLang="en-US" sz="1000" dirty="0">
                <a:solidFill>
                  <a:srgbClr val="FF0000"/>
                </a:solidFill>
              </a:rPr>
              <a:t>는 </a:t>
            </a:r>
            <a:r>
              <a:rPr lang="en-US" altLang="ko-KR" sz="1000" dirty="0">
                <a:solidFill>
                  <a:srgbClr val="FF0000"/>
                </a:solidFill>
              </a:rPr>
              <a:t>Wireshark</a:t>
            </a:r>
            <a:r>
              <a:rPr lang="ko-KR" altLang="en-US" sz="1000" dirty="0">
                <a:solidFill>
                  <a:srgbClr val="FF0000"/>
                </a:solidFill>
              </a:rPr>
              <a:t>를 통해 획득한 마지막 </a:t>
            </a:r>
            <a:r>
              <a:rPr lang="en-US" altLang="ko-KR" sz="1000" dirty="0">
                <a:solidFill>
                  <a:srgbClr val="FF0000"/>
                </a:solidFill>
              </a:rPr>
              <a:t>ID</a:t>
            </a:r>
            <a:r>
              <a:rPr lang="ko-KR" altLang="en-US" sz="1000" dirty="0">
                <a:solidFill>
                  <a:srgbClr val="FF0000"/>
                </a:solidFill>
              </a:rPr>
              <a:t>를 사용하면 되며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이 때 </a:t>
            </a:r>
            <a:r>
              <a:rPr lang="en-US" altLang="ko-KR" sz="1000" dirty="0">
                <a:solidFill>
                  <a:srgbClr val="FF0000"/>
                </a:solidFill>
              </a:rPr>
              <a:t>16</a:t>
            </a:r>
            <a:r>
              <a:rPr lang="ko-KR" altLang="en-US" sz="1000" dirty="0">
                <a:solidFill>
                  <a:srgbClr val="FF0000"/>
                </a:solidFill>
              </a:rPr>
              <a:t>진수를 </a:t>
            </a:r>
            <a:r>
              <a:rPr lang="en-US" altLang="ko-KR" sz="1000" dirty="0">
                <a:solidFill>
                  <a:srgbClr val="FF0000"/>
                </a:solidFill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</a:rPr>
              <a:t>진수로 변환하여 입력해야 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77E8097B-8C3D-442B-8ED1-2581D6C7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631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19C35E-2B5A-41E0-B9DE-21029DB24664}"/>
              </a:ext>
            </a:extLst>
          </p:cNvPr>
          <p:cNvGraphicFramePr>
            <a:graphicFrameLocks noGrp="1"/>
          </p:cNvGraphicFramePr>
          <p:nvPr/>
        </p:nvGraphicFramePr>
        <p:xfrm>
          <a:off x="500498" y="2994214"/>
          <a:ext cx="5327904" cy="1970024"/>
        </p:xfrm>
        <a:graphic>
          <a:graphicData uri="http://schemas.openxmlformats.org/drawingml/2006/table">
            <a:tbl>
              <a:tblPr/>
              <a:tblGrid>
                <a:gridCol w="1129030">
                  <a:extLst>
                    <a:ext uri="{9D8B030D-6E8A-4147-A177-3AD203B41FA5}">
                      <a16:colId xmlns:a16="http://schemas.microsoft.com/office/drawing/2014/main" val="2999008096"/>
                    </a:ext>
                  </a:extLst>
                </a:gridCol>
                <a:gridCol w="2854198">
                  <a:extLst>
                    <a:ext uri="{9D8B030D-6E8A-4147-A177-3AD203B41FA5}">
                      <a16:colId xmlns:a16="http://schemas.microsoft.com/office/drawing/2014/main" val="1789836265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68165118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58592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시작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47295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4536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www.facebook.com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249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NEWADDR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93811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32064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SRCPORT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질의 소스 포트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15610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UPDNS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804968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XIDS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962063"/>
                  </a:ext>
                </a:extLst>
              </a:tr>
            </a:tbl>
          </a:graphicData>
        </a:graphic>
      </p:graphicFrame>
      <p:pic>
        <p:nvPicPr>
          <p:cNvPr id="16" name="Picture 7">
            <a:extLst>
              <a:ext uri="{FF2B5EF4-FFF2-40B4-BE49-F238E27FC236}">
                <a16:creationId xmlns:a16="http://schemas.microsoft.com/office/drawing/2014/main" id="{E26FD0EF-3009-4A90-B435-BDB0F900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76" y="5871331"/>
            <a:ext cx="4528947" cy="37795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B6A99B5C-D928-4A0A-96BF-CF9A187E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24" y="920628"/>
            <a:ext cx="4693920" cy="3505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5DB08161-BA26-4517-B8E0-D14C0116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30" y="2279044"/>
            <a:ext cx="5237480" cy="3956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5E7C0E58-0353-456E-ACDB-61AF1BF5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17" y="3484743"/>
            <a:ext cx="5376985" cy="39560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E1E5C108-18AC-4D52-B6E8-E7368C80E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930" y="4806406"/>
            <a:ext cx="4508627" cy="3627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750799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XIDS </a:t>
            </a:r>
            <a:r>
              <a:rPr lang="ko-KR" altLang="en-US" sz="1000" b="1" i="1" dirty="0" err="1">
                <a:solidFill>
                  <a:srgbClr val="002060"/>
                </a:solidFill>
              </a:rPr>
              <a:t>주입할응답수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10)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이용한 패킷 캡처 시작 및 공격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run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11)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통해 공격 수행 과정 및 성공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질의가 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서버로 전송됨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다수의 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응답들이 주입됨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성공 확인</a:t>
            </a:r>
            <a:r>
              <a:rPr lang="en-US" altLang="ko-KR" sz="1000" dirty="0"/>
              <a:t>(DNS </a:t>
            </a:r>
            <a:r>
              <a:rPr lang="ko-KR" altLang="en-US" sz="1000" dirty="0"/>
              <a:t>서버가 공격 모듈에서 주입한 가짜 응답을 받아들임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D2CB0AFE-FCF0-4204-9E35-5859167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57" y="842130"/>
            <a:ext cx="3983101" cy="39763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A737117-F3F9-46DB-843B-A2E38DEE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1" y="2035582"/>
            <a:ext cx="4808220" cy="12192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AAA93EE2-D63D-4B70-8379-0A37D5E5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8" y="376490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F068D89E-FCCB-40A2-94DE-3F6F7FAFB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5943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F1D7EFE-14B4-41F0-A66D-15C3B834F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65" y="3074233"/>
            <a:ext cx="5400040" cy="3081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82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12)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명령어로 공격 성공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r>
              <a:rPr lang="ko-KR" altLang="en-US" sz="1000" dirty="0"/>
              <a:t> </a:t>
            </a:r>
            <a:r>
              <a:rPr lang="en-US" altLang="ko-KR" sz="1000" dirty="0"/>
              <a:t>10.10.1.14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@10.10.1.14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및 오염시킨 호스트명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7">
            <a:extLst>
              <a:ext uri="{FF2B5EF4-FFF2-40B4-BE49-F238E27FC236}">
                <a16:creationId xmlns:a16="http://schemas.microsoft.com/office/drawing/2014/main" id="{3075A40A-4F63-4F40-A3AB-721CD56A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77" y="1217687"/>
            <a:ext cx="3204083" cy="12086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8BCBD3-B8EB-48B1-B0E8-42FEF5CCA089}"/>
              </a:ext>
            </a:extLst>
          </p:cNvPr>
          <p:cNvGraphicFramePr>
            <a:graphicFrameLocks noGrp="1"/>
          </p:cNvGraphicFramePr>
          <p:nvPr/>
        </p:nvGraphicFramePr>
        <p:xfrm>
          <a:off x="598914" y="2615860"/>
          <a:ext cx="5328158" cy="2442655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2820359432"/>
                    </a:ext>
                  </a:extLst>
                </a:gridCol>
              </a:tblGrid>
              <a:tr h="237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06924"/>
                  </a:ext>
                </a:extLst>
              </a:tr>
              <a:tr h="21350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칼리에서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지정하면 웹 브라우저를 통해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517656"/>
                  </a:ext>
                </a:extLst>
              </a:tr>
            </a:tbl>
          </a:graphicData>
        </a:graphic>
      </p:graphicFrame>
      <p:pic>
        <p:nvPicPr>
          <p:cNvPr id="4097" name="_x762563712">
            <a:extLst>
              <a:ext uri="{FF2B5EF4-FFF2-40B4-BE49-F238E27FC236}">
                <a16:creationId xmlns:a16="http://schemas.microsoft.com/office/drawing/2014/main" id="{F32DD471-B532-4825-93E5-E7DEF111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6" y="3126920"/>
            <a:ext cx="5204633" cy="18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IPconfig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1D24305-5228-4C03-BAE9-85D76096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8" y="1690688"/>
            <a:ext cx="6143625" cy="47625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970B3C-B5F9-41AF-9E6C-1FCFA1EE70D7}"/>
              </a:ext>
            </a:extLst>
          </p:cNvPr>
          <p:cNvSpPr/>
          <p:nvPr/>
        </p:nvSpPr>
        <p:spPr>
          <a:xfrm>
            <a:off x="3130756" y="4620445"/>
            <a:ext cx="1859078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8DAD2-D30D-4DD6-883A-14D088D4D1B8}"/>
              </a:ext>
            </a:extLst>
          </p:cNvPr>
          <p:cNvSpPr/>
          <p:nvPr/>
        </p:nvSpPr>
        <p:spPr>
          <a:xfrm>
            <a:off x="3130756" y="4017211"/>
            <a:ext cx="1386739" cy="1635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E8D25-721D-4BDF-842F-AC413300A85F}"/>
              </a:ext>
            </a:extLst>
          </p:cNvPr>
          <p:cNvSpPr txBox="1"/>
          <p:nvPr/>
        </p:nvSpPr>
        <p:spPr>
          <a:xfrm>
            <a:off x="7180646" y="2969185"/>
            <a:ext cx="430269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373A3C"/>
                </a:solidFill>
                <a:effectLst/>
                <a:latin typeface="Apple SD Gothic Neo"/>
              </a:rPr>
              <a:t>창원시 진해구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Apple SD Gothic Neo"/>
              </a:rPr>
              <a:t>드림빌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Apple SD Gothic Neo"/>
              </a:rPr>
              <a:t>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Apple SD Gothic Neo"/>
              </a:rPr>
              <a:t>101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Apple SD Gothic Neo"/>
              </a:rPr>
              <a:t>동        </a:t>
            </a:r>
            <a:r>
              <a:rPr lang="en-US" altLang="ko-KR" b="0" i="0" dirty="0">
                <a:solidFill>
                  <a:srgbClr val="7030A0"/>
                </a:solidFill>
                <a:effectLst/>
                <a:latin typeface="Apple SD Gothic Neo"/>
              </a:rPr>
              <a:t>901</a:t>
            </a:r>
            <a:r>
              <a:rPr lang="ko-KR" altLang="en-US" b="0" i="0" dirty="0">
                <a:solidFill>
                  <a:srgbClr val="7030A0"/>
                </a:solidFill>
                <a:effectLst/>
                <a:latin typeface="Apple SD Gothic Neo"/>
              </a:rPr>
              <a:t>호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09932-3EA3-483D-B556-53FF4EE61658}"/>
              </a:ext>
            </a:extLst>
          </p:cNvPr>
          <p:cNvSpPr txBox="1"/>
          <p:nvPr/>
        </p:nvSpPr>
        <p:spPr>
          <a:xfrm>
            <a:off x="8994709" y="3426100"/>
            <a:ext cx="2253075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Apple SD Gothic Neo"/>
              </a:rPr>
              <a:t>59.19.162.         </a:t>
            </a:r>
            <a:r>
              <a:rPr lang="en-US" altLang="ko-KR" b="0" i="0" dirty="0">
                <a:solidFill>
                  <a:srgbClr val="7030A0"/>
                </a:solidFill>
                <a:effectLst/>
                <a:latin typeface="Apple SD Gothic Neo"/>
              </a:rPr>
              <a:t>103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C3077-F0F5-4304-8B00-6AFEC26812A2}"/>
              </a:ext>
            </a:extLst>
          </p:cNvPr>
          <p:cNvSpPr txBox="1"/>
          <p:nvPr/>
        </p:nvSpPr>
        <p:spPr>
          <a:xfrm>
            <a:off x="8994709" y="3879737"/>
            <a:ext cx="2439575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373A3C"/>
                </a:solidFill>
                <a:latin typeface="Apple SD Gothic Neo"/>
              </a:rPr>
              <a:t>NetworkIP</a:t>
            </a:r>
            <a:r>
              <a:rPr lang="en-US" altLang="ko-KR" dirty="0">
                <a:solidFill>
                  <a:srgbClr val="373A3C"/>
                </a:solidFill>
                <a:latin typeface="Apple SD Gothic Neo"/>
              </a:rPr>
              <a:t>  </a:t>
            </a:r>
            <a:r>
              <a:rPr lang="ko-KR" altLang="en-US" dirty="0">
                <a:solidFill>
                  <a:srgbClr val="373A3C"/>
                </a:solidFill>
                <a:latin typeface="Apple SD Gothic Neo"/>
              </a:rPr>
              <a:t>       </a:t>
            </a:r>
            <a:r>
              <a:rPr lang="en-US" altLang="ko-KR" dirty="0" err="1">
                <a:solidFill>
                  <a:srgbClr val="7030A0"/>
                </a:solidFill>
                <a:latin typeface="Apple SD Gothic Neo"/>
              </a:rPr>
              <a:t>HostIP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DCC1DE-747C-4CAD-9884-9E69EA7A7075}"/>
              </a:ext>
            </a:extLst>
          </p:cNvPr>
          <p:cNvSpPr txBox="1"/>
          <p:nvPr/>
        </p:nvSpPr>
        <p:spPr>
          <a:xfrm>
            <a:off x="7778413" y="4858332"/>
            <a:ext cx="3082316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52 S 468516 3889863</a:t>
            </a:r>
            <a:br>
              <a:rPr lang="pt-BR" altLang="ko-KR" dirty="0"/>
            </a:br>
            <a:r>
              <a:rPr lang="pt-BR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35.15118°N 128.65434°E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C93D6-EC0E-42A5-A11B-F74C90410DFB}"/>
              </a:ext>
            </a:extLst>
          </p:cNvPr>
          <p:cNvSpPr txBox="1"/>
          <p:nvPr/>
        </p:nvSpPr>
        <p:spPr>
          <a:xfrm>
            <a:off x="7778413" y="5646574"/>
            <a:ext cx="3082316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pt-BR" altLang="ko-K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40-B0-76-A4-F1-CC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4CA62-D158-4C46-9FBA-EC7919076C2C}"/>
              </a:ext>
            </a:extLst>
          </p:cNvPr>
          <p:cNvSpPr txBox="1"/>
          <p:nvPr/>
        </p:nvSpPr>
        <p:spPr>
          <a:xfrm>
            <a:off x="8219456" y="1927775"/>
            <a:ext cx="2439575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Ipconfig /all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43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로컬 네트워크의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구형이라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보고되고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EAF5DE74-F8E6-45FD-90D3-B942ECC7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5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bind8 </a:t>
            </a:r>
            <a:r>
              <a:rPr lang="ko-KR" altLang="en-US" sz="1000" dirty="0"/>
              <a:t>설정 파일 열기 편집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bind8 </a:t>
            </a:r>
            <a:r>
              <a:rPr lang="ko-KR" altLang="en-US" sz="1000" dirty="0"/>
              <a:t>설정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558273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query-source port 33333; </a:t>
            </a:r>
            <a:r>
              <a:rPr lang="ko-KR" altLang="en-US" sz="1000" dirty="0"/>
              <a:t>삭제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</a:t>
            </a:r>
            <a:r>
              <a:rPr lang="ko-KR" altLang="en-US" sz="1000" dirty="0"/>
              <a:t>➡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응답을 수신하는 포트를 </a:t>
            </a:r>
            <a:r>
              <a:rPr lang="en-US" altLang="ko-KR" sz="1000" dirty="0"/>
              <a:t>33333</a:t>
            </a:r>
            <a:r>
              <a:rPr lang="ko-KR" altLang="en-US" sz="1000" dirty="0"/>
              <a:t>으로 고정하지 않음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 (</a:t>
            </a: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질의별로 다른 포트 번호가 부여되는 것은 아니며</a:t>
            </a:r>
            <a:r>
              <a:rPr lang="en-US" altLang="ko-KR" sz="1000" dirty="0"/>
              <a:t>, bind8</a:t>
            </a:r>
            <a:r>
              <a:rPr lang="ko-KR" altLang="en-US" sz="1000" dirty="0"/>
              <a:t>가 시작될 때 임의로 지정됨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use-id-pool true;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➡ ID</a:t>
            </a:r>
            <a:r>
              <a:rPr lang="ko-KR" altLang="en-US" sz="1000" dirty="0"/>
              <a:t>를 순차적으로 증가시키는 대신 </a:t>
            </a:r>
            <a:r>
              <a:rPr lang="en-US" altLang="ko-KR" sz="1000" dirty="0"/>
              <a:t>ID </a:t>
            </a:r>
            <a:r>
              <a:rPr lang="ko-KR" altLang="en-US" sz="1000" dirty="0"/>
              <a:t>풀에서 임의의 값을 사용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bind8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killall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4) bind8 </a:t>
            </a:r>
            <a:r>
              <a:rPr lang="ko-KR" altLang="en-US" sz="1000" dirty="0"/>
              <a:t>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3F084CBD-CD74-417C-9767-2BEDE009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2" y="948266"/>
            <a:ext cx="2417953" cy="32804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624D5152-B9DF-49A2-83BE-4E3736A4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" y="1743125"/>
            <a:ext cx="5340812" cy="4408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94BA32-A039-4139-A7DE-C27D679DD75B}"/>
              </a:ext>
            </a:extLst>
          </p:cNvPr>
          <p:cNvGraphicFramePr>
            <a:graphicFrameLocks noGrp="1"/>
          </p:cNvGraphicFramePr>
          <p:nvPr/>
        </p:nvGraphicFramePr>
        <p:xfrm>
          <a:off x="6317760" y="985035"/>
          <a:ext cx="5327904" cy="738759"/>
        </p:xfrm>
        <a:graphic>
          <a:graphicData uri="http://schemas.openxmlformats.org/drawingml/2006/table">
            <a:tbl>
              <a:tblPr/>
              <a:tblGrid>
                <a:gridCol w="1775968">
                  <a:extLst>
                    <a:ext uri="{9D8B030D-6E8A-4147-A177-3AD203B41FA5}">
                      <a16:colId xmlns:a16="http://schemas.microsoft.com/office/drawing/2014/main" val="3303148218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403098023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514532794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183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query-source port 33333;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541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false;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true;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→ true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078306"/>
                  </a:ext>
                </a:extLst>
              </a:tr>
            </a:tbl>
          </a:graphicData>
        </a:graphic>
      </p:graphicFrame>
      <p:pic>
        <p:nvPicPr>
          <p:cNvPr id="13" name="Picture 33">
            <a:extLst>
              <a:ext uri="{FF2B5EF4-FFF2-40B4-BE49-F238E27FC236}">
                <a16:creationId xmlns:a16="http://schemas.microsoft.com/office/drawing/2014/main" id="{F2C5D17E-4C78-4D00-B07E-529D5D47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08" y="3862916"/>
            <a:ext cx="1782826" cy="28422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0C9A3D7B-A7D5-484E-8CA8-FD5787240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922" y="4741753"/>
            <a:ext cx="1516507" cy="30568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4A0B6A-B8C6-4BA4-AA37-F16B407F0089}"/>
              </a:ext>
            </a:extLst>
          </p:cNvPr>
          <p:cNvGraphicFramePr>
            <a:graphicFrameLocks noGrp="1"/>
          </p:cNvGraphicFramePr>
          <p:nvPr/>
        </p:nvGraphicFramePr>
        <p:xfrm>
          <a:off x="6210742" y="5127703"/>
          <a:ext cx="5328158" cy="73634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37886028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276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72720" marR="0" indent="-1727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랜덤 값이 사용되더라도 공격을 반복적으로 수행함으로써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캐시 오염을 성공시킬 수도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00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D5CEE9-902B-4C5B-83D1-A4BA74074FB6}"/>
              </a:ext>
            </a:extLst>
          </p:cNvPr>
          <p:cNvSpPr txBox="1">
            <a:spLocks/>
          </p:cNvSpPr>
          <p:nvPr/>
        </p:nvSpPr>
        <p:spPr>
          <a:xfrm>
            <a:off x="6183088" y="6028002"/>
            <a:ext cx="5616792" cy="4601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3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IP </a:t>
            </a:r>
            <a:r>
              <a:rPr lang="ko-KR" altLang="en-US" dirty="0"/>
              <a:t>클래스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IP Address">
            <a:extLst>
              <a:ext uri="{FF2B5EF4-FFF2-40B4-BE49-F238E27FC236}">
                <a16:creationId xmlns:a16="http://schemas.microsoft.com/office/drawing/2014/main" id="{A8B00CFD-BE98-4D01-AF03-6715B8E0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80" y="2105689"/>
            <a:ext cx="650557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A01500-5784-455E-AE6F-3C51E4AB2D08}"/>
              </a:ext>
            </a:extLst>
          </p:cNvPr>
          <p:cNvSpPr txBox="1"/>
          <p:nvPr/>
        </p:nvSpPr>
        <p:spPr>
          <a:xfrm>
            <a:off x="7835984" y="2105689"/>
            <a:ext cx="4066755" cy="4202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5C5C5C"/>
                </a:solidFill>
                <a:effectLst/>
                <a:latin typeface="Spoqa Han Sans"/>
              </a:rPr>
              <a:t>Q) </a:t>
            </a:r>
            <a:r>
              <a:rPr lang="en-US" altLang="ko-KR" b="1" i="0" dirty="0">
                <a:solidFill>
                  <a:srgbClr val="7030A0"/>
                </a:solidFill>
                <a:effectLst/>
                <a:latin typeface="Spoqa Han Sans"/>
              </a:rPr>
              <a:t>192.12.100.130</a:t>
            </a:r>
            <a:r>
              <a:rPr lang="en-US" altLang="ko-KR" b="1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  </a:t>
            </a:r>
            <a:r>
              <a:rPr lang="ko-KR" altLang="en-US" b="1" dirty="0">
                <a:solidFill>
                  <a:srgbClr val="5C5C5C"/>
                </a:solidFill>
                <a:latin typeface="Spoqa Han Sans"/>
              </a:rPr>
              <a:t>의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IP</a:t>
            </a:r>
            <a:r>
              <a:rPr lang="ko-KR" altLang="en-US" b="1" i="0" dirty="0">
                <a:solidFill>
                  <a:srgbClr val="5C5C5C"/>
                </a:solidFill>
                <a:effectLst/>
                <a:latin typeface="Spoqa Han Sans"/>
              </a:rPr>
              <a:t>클래스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,</a:t>
            </a:r>
            <a:r>
              <a:rPr lang="en-US" altLang="ko-KR" b="1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1" i="0" dirty="0">
                <a:solidFill>
                  <a:srgbClr val="5C5C5C"/>
                </a:solidFill>
                <a:effectLst/>
                <a:latin typeface="Spoqa Han Sans"/>
              </a:rPr>
              <a:t>네트워</a:t>
            </a:r>
            <a:r>
              <a:rPr lang="ko-KR" altLang="en-US" b="1" dirty="0">
                <a:solidFill>
                  <a:srgbClr val="5C5C5C"/>
                </a:solidFill>
                <a:latin typeface="Spoqa Han Sans"/>
              </a:rPr>
              <a:t>크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IP, </a:t>
            </a:r>
            <a:r>
              <a:rPr lang="ko-KR" altLang="en-US" b="1" dirty="0">
                <a:solidFill>
                  <a:srgbClr val="5C5C5C"/>
                </a:solidFill>
                <a:latin typeface="Spoqa Han Sans"/>
              </a:rPr>
              <a:t>호스트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IP,  </a:t>
            </a:r>
            <a:r>
              <a:rPr lang="ko-KR" altLang="en-US" b="1" dirty="0">
                <a:solidFill>
                  <a:srgbClr val="5C5C5C"/>
                </a:solidFill>
                <a:latin typeface="Spoqa Han Sans"/>
              </a:rPr>
              <a:t>기본 </a:t>
            </a:r>
            <a:r>
              <a:rPr lang="ko-KR" altLang="en-US" b="1" dirty="0" err="1">
                <a:solidFill>
                  <a:srgbClr val="5C5C5C"/>
                </a:solidFill>
                <a:latin typeface="Spoqa Han Sans"/>
              </a:rPr>
              <a:t>서브넷</a:t>
            </a:r>
            <a:r>
              <a:rPr lang="ko-KR" altLang="en-US" b="1" dirty="0">
                <a:solidFill>
                  <a:srgbClr val="5C5C5C"/>
                </a:solidFill>
                <a:latin typeface="Spoqa Han Sans"/>
              </a:rPr>
              <a:t> 마스크는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?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lnSpc>
                <a:spcPct val="150000"/>
              </a:lnSpc>
            </a:pP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클래스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: C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네트워크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IP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: 192.12.100.0</a:t>
            </a:r>
          </a:p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호스트 </a:t>
            </a:r>
            <a:r>
              <a:rPr lang="en-US" altLang="ko-KR" b="1" dirty="0">
                <a:solidFill>
                  <a:srgbClr val="5C5C5C"/>
                </a:solidFill>
                <a:latin typeface="Spoqa Han Sans"/>
              </a:rPr>
              <a:t>IP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: 130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기본 </a:t>
            </a:r>
            <a:r>
              <a:rPr lang="ko-KR" altLang="en-US" dirty="0" err="1">
                <a:solidFill>
                  <a:srgbClr val="5C5C5C"/>
                </a:solidFill>
                <a:latin typeface="Spoqa Han Sans"/>
              </a:rPr>
              <a:t>서브넷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 마스크 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: 255.255.255.0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Net Address bit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는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,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더 </a:t>
            </a:r>
            <a:r>
              <a:rPr lang="ko-KR" altLang="en-US" dirty="0">
                <a:solidFill>
                  <a:srgbClr val="FF0000"/>
                </a:solidFill>
                <a:latin typeface="Spoqa Han Sans"/>
              </a:rPr>
              <a:t>확장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할 수 있음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      =&gt; Subnetting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23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서브넷팅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75DCD4F-E78D-4504-B4AC-E2BCAC6F5CE4}"/>
              </a:ext>
            </a:extLst>
          </p:cNvPr>
          <p:cNvSpPr txBox="1"/>
          <p:nvPr/>
        </p:nvSpPr>
        <p:spPr>
          <a:xfrm>
            <a:off x="1441239" y="2040747"/>
            <a:ext cx="9713229" cy="433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Net Address = IP &amp; Subnet Mask</a:t>
            </a:r>
          </a:p>
          <a:p>
            <a:endParaRPr lang="en-US" altLang="ko-KR" dirty="0"/>
          </a:p>
          <a:p>
            <a:r>
              <a:rPr lang="en-US" altLang="ko-KR" b="1" dirty="0"/>
              <a:t>Q) Net Address </a:t>
            </a:r>
            <a:r>
              <a:rPr lang="ko-KR" altLang="en-US" b="1" dirty="0"/>
              <a:t>를 구하고</a:t>
            </a:r>
            <a:r>
              <a:rPr lang="en-US" altLang="ko-KR" b="1" dirty="0"/>
              <a:t>, </a:t>
            </a:r>
            <a:r>
              <a:rPr lang="ko-KR" altLang="en-US" b="1" dirty="0"/>
              <a:t>최대 수용 </a:t>
            </a:r>
            <a:r>
              <a:rPr lang="en-US" altLang="ko-KR" b="1" dirty="0"/>
              <a:t>host </a:t>
            </a:r>
            <a:r>
              <a:rPr lang="ko-KR" altLang="en-US" b="1" dirty="0"/>
              <a:t>수를 </a:t>
            </a:r>
            <a:r>
              <a:rPr lang="ko-KR" altLang="en-US" b="1" dirty="0" err="1"/>
              <a:t>구하시오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192.12.100.130</a:t>
            </a:r>
          </a:p>
          <a:p>
            <a:r>
              <a:rPr lang="en-US" altLang="ko-KR" dirty="0"/>
              <a:t>Subnet</a:t>
            </a:r>
            <a:r>
              <a:rPr lang="ko-KR" altLang="en-US" dirty="0"/>
              <a:t> </a:t>
            </a:r>
            <a:r>
              <a:rPr lang="en-US" altLang="ko-KR" dirty="0"/>
              <a:t>Mask:</a:t>
            </a:r>
            <a:r>
              <a:rPr lang="ko-KR" altLang="en-US" dirty="0"/>
              <a:t> </a:t>
            </a:r>
            <a:r>
              <a:rPr lang="en-US" altLang="ko-KR" dirty="0"/>
              <a:t>255.255.255.0</a:t>
            </a:r>
          </a:p>
          <a:p>
            <a:endParaRPr lang="en-US" altLang="ko-KR" dirty="0"/>
          </a:p>
          <a:p>
            <a:r>
              <a:rPr lang="en-US" altLang="ko-KR" dirty="0"/>
              <a:t>A) Net Address : 192.12.100.0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host </a:t>
            </a:r>
            <a:r>
              <a:rPr lang="ko-KR" altLang="en-US" dirty="0"/>
              <a:t>수 </a:t>
            </a:r>
            <a:r>
              <a:rPr lang="en-US" altLang="ko-KR" dirty="0"/>
              <a:t>: 256 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Q) Net Address </a:t>
            </a:r>
            <a:r>
              <a:rPr lang="ko-KR" altLang="en-US" b="1" dirty="0"/>
              <a:t>를 구하고</a:t>
            </a:r>
            <a:r>
              <a:rPr lang="en-US" altLang="ko-KR" b="1" dirty="0"/>
              <a:t>, </a:t>
            </a:r>
            <a:r>
              <a:rPr lang="ko-KR" altLang="en-US" b="1" dirty="0"/>
              <a:t>최대 수용 </a:t>
            </a:r>
            <a:r>
              <a:rPr lang="en-US" altLang="ko-KR" b="1" dirty="0"/>
              <a:t>host </a:t>
            </a:r>
            <a:r>
              <a:rPr lang="ko-KR" altLang="en-US" b="1" dirty="0"/>
              <a:t>수를 </a:t>
            </a:r>
            <a:r>
              <a:rPr lang="ko-KR" altLang="en-US" b="1" dirty="0" err="1"/>
              <a:t>구하시오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192.12.100.130</a:t>
            </a:r>
          </a:p>
          <a:p>
            <a:r>
              <a:rPr lang="en-US" altLang="ko-KR" dirty="0"/>
              <a:t>Subnet</a:t>
            </a:r>
            <a:r>
              <a:rPr lang="ko-KR" altLang="en-US" dirty="0"/>
              <a:t> </a:t>
            </a:r>
            <a:r>
              <a:rPr lang="en-US" altLang="ko-KR" dirty="0"/>
              <a:t>Mask:</a:t>
            </a:r>
            <a:r>
              <a:rPr lang="ko-KR" altLang="en-US" dirty="0"/>
              <a:t> </a:t>
            </a:r>
            <a:r>
              <a:rPr lang="en-US" altLang="ko-KR" dirty="0"/>
              <a:t>255.255.255.192</a:t>
            </a:r>
          </a:p>
          <a:p>
            <a:endParaRPr lang="en-US" altLang="ko-KR" dirty="0"/>
          </a:p>
          <a:p>
            <a:r>
              <a:rPr lang="en-US" altLang="ko-KR" dirty="0"/>
              <a:t>A) Net Address : 192.12.100.128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host </a:t>
            </a:r>
            <a:r>
              <a:rPr lang="ko-KR" altLang="en-US" dirty="0"/>
              <a:t>수 </a:t>
            </a:r>
            <a:r>
              <a:rPr lang="en-US" altLang="ko-KR" dirty="0"/>
              <a:t>: 128 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633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네트워크 데모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실행 단추: 문서 15">
            <a:hlinkClick r:id="rId2" action="ppaction://hlinkfile"/>
            <a:extLst>
              <a:ext uri="{FF2B5EF4-FFF2-40B4-BE49-F238E27FC236}">
                <a16:creationId xmlns:a16="http://schemas.microsoft.com/office/drawing/2014/main" id="{50AF5B17-E3DF-4964-9197-E3A1CA0B9E7A}"/>
              </a:ext>
            </a:extLst>
          </p:cNvPr>
          <p:cNvSpPr/>
          <p:nvPr/>
        </p:nvSpPr>
        <p:spPr>
          <a:xfrm>
            <a:off x="8965031" y="3379218"/>
            <a:ext cx="520535" cy="513608"/>
          </a:xfrm>
          <a:prstGeom prst="actionButton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4B7672-067F-4DE5-BCAE-A7F82D0B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5" y="1788286"/>
            <a:ext cx="5227070" cy="44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9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ARP </a:t>
            </a:r>
            <a:r>
              <a:rPr lang="ko-KR" altLang="en-US" dirty="0"/>
              <a:t>테이블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D25E02-9DAF-4842-AD13-D542569E9DD9}"/>
              </a:ext>
            </a:extLst>
          </p:cNvPr>
          <p:cNvSpPr txBox="1"/>
          <p:nvPr/>
        </p:nvSpPr>
        <p:spPr>
          <a:xfrm>
            <a:off x="1663148" y="3721574"/>
            <a:ext cx="84029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Host1</a:t>
            </a:r>
            <a:r>
              <a:rPr lang="en-US" altLang="ko-KR" dirty="0"/>
              <a:t> : </a:t>
            </a:r>
            <a:r>
              <a:rPr lang="ko-KR" altLang="en-US" dirty="0"/>
              <a:t>네트워크에 있는 분들</a:t>
            </a:r>
            <a:r>
              <a:rPr lang="en-US" altLang="ko-KR" dirty="0"/>
              <a:t>?? </a:t>
            </a:r>
            <a:r>
              <a:rPr lang="ko-KR" altLang="en-US" dirty="0"/>
              <a:t>혹시 </a:t>
            </a:r>
            <a:r>
              <a:rPr lang="en-US" altLang="ko-KR" dirty="0">
                <a:solidFill>
                  <a:srgbClr val="0070C0"/>
                </a:solidFill>
              </a:rPr>
              <a:t>22.87.132.42</a:t>
            </a:r>
            <a:r>
              <a:rPr lang="en-US" altLang="ko-KR" dirty="0"/>
              <a:t> </a:t>
            </a:r>
            <a:r>
              <a:rPr lang="ko-KR" altLang="en-US" dirty="0"/>
              <a:t>님 계시나요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같은 네트워크에 있는 </a:t>
            </a:r>
            <a:r>
              <a:rPr lang="en-US" altLang="ko-KR" dirty="0"/>
              <a:t>PC </a:t>
            </a:r>
            <a:r>
              <a:rPr lang="ko-KR" altLang="en-US" dirty="0"/>
              <a:t>들에게 </a:t>
            </a:r>
            <a:r>
              <a:rPr lang="en-US" altLang="ko-KR" dirty="0"/>
              <a:t>ARP Request</a:t>
            </a:r>
            <a:r>
              <a:rPr lang="ko-KR" altLang="en-US" dirty="0"/>
              <a:t> 를 </a:t>
            </a:r>
            <a:r>
              <a:rPr lang="en-US" altLang="ko-KR" dirty="0" err="1"/>
              <a:t>BroadCast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en-US" altLang="ko-KR" dirty="0" err="1"/>
              <a:t>BroadCast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해당 공간 모두에게 외치는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Host2</a:t>
            </a:r>
            <a:r>
              <a:rPr lang="en-US" altLang="ko-KR" dirty="0"/>
              <a:t> : </a:t>
            </a:r>
            <a:r>
              <a:rPr lang="ko-KR" altLang="en-US" dirty="0"/>
              <a:t>네</a:t>
            </a:r>
            <a:r>
              <a:rPr lang="en-US" altLang="ko-KR" dirty="0"/>
              <a:t>! </a:t>
            </a:r>
            <a:r>
              <a:rPr lang="ko-KR" altLang="en-US" dirty="0"/>
              <a:t>제가 </a:t>
            </a:r>
            <a:r>
              <a:rPr lang="en-US" altLang="ko-KR" dirty="0">
                <a:solidFill>
                  <a:srgbClr val="0070C0"/>
                </a:solidFill>
              </a:rPr>
              <a:t>22.87.132.42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물리 주소는 </a:t>
            </a:r>
            <a:r>
              <a:rPr lang="en-US" altLang="ko-KR" dirty="0">
                <a:solidFill>
                  <a:srgbClr val="0070C0"/>
                </a:solidFill>
              </a:rPr>
              <a:t>04-B3-BC-18-9A-11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Host1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그때그때 물리적 주소를 물어보지 말고</a:t>
            </a:r>
            <a:r>
              <a:rPr lang="en-US" altLang="ko-KR" dirty="0"/>
              <a:t>, </a:t>
            </a:r>
            <a:r>
              <a:rPr lang="ko-KR" altLang="en-US" dirty="0" err="1"/>
              <a:t>적어놓자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Host1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b="1" dirty="0"/>
              <a:t>ARP Table </a:t>
            </a:r>
            <a:r>
              <a:rPr lang="en-US" altLang="ko-KR" dirty="0"/>
              <a:t>: [ </a:t>
            </a:r>
            <a:r>
              <a:rPr lang="en-US" altLang="ko-KR" dirty="0">
                <a:solidFill>
                  <a:srgbClr val="2E75B6"/>
                </a:solidFill>
              </a:rPr>
              <a:t>Host2, 04-B3-BC-18-9A-11 </a:t>
            </a:r>
            <a:r>
              <a:rPr lang="en-US" altLang="ko-KR" dirty="0"/>
              <a:t>] </a:t>
            </a:r>
            <a:r>
              <a:rPr lang="ko-KR" altLang="en-US" dirty="0"/>
              <a:t>추가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9A01E-A3B5-4332-9B60-93A1C3B9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9" y="1902721"/>
            <a:ext cx="6666879" cy="16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ARP </a:t>
            </a:r>
            <a:r>
              <a:rPr lang="ko-KR" altLang="en-US" dirty="0"/>
              <a:t>테이블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EBE07-1F99-4EE2-A28E-1E204D27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03" y="2907335"/>
            <a:ext cx="4988090" cy="2813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4094D8-EE9C-413E-884A-A7D29C7BE2A7}"/>
              </a:ext>
            </a:extLst>
          </p:cNvPr>
          <p:cNvSpPr txBox="1"/>
          <p:nvPr/>
        </p:nvSpPr>
        <p:spPr>
          <a:xfrm>
            <a:off x="3203507" y="2256806"/>
            <a:ext cx="2439575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373A3C"/>
                </a:solidFill>
                <a:latin typeface="Apple SD Gothic Neo"/>
              </a:rPr>
              <a:t>arp</a:t>
            </a:r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 -a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3B1AB0-DB90-4BF3-8302-60EF8922CE4C}"/>
              </a:ext>
            </a:extLst>
          </p:cNvPr>
          <p:cNvSpPr txBox="1"/>
          <p:nvPr/>
        </p:nvSpPr>
        <p:spPr>
          <a:xfrm>
            <a:off x="6894444" y="3863009"/>
            <a:ext cx="445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동적 </a:t>
            </a:r>
            <a:r>
              <a:rPr lang="en-US" altLang="ko-KR" dirty="0"/>
              <a:t>: ARP reply </a:t>
            </a:r>
            <a:r>
              <a:rPr lang="ko-KR" altLang="en-US" dirty="0"/>
              <a:t>에 의 해 바뀔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정적 </a:t>
            </a:r>
            <a:r>
              <a:rPr lang="en-US" altLang="ko-KR" dirty="0"/>
              <a:t>:  </a:t>
            </a:r>
            <a:r>
              <a:rPr lang="ko-KR" altLang="en-US" dirty="0"/>
              <a:t>사용자가 정한 값</a:t>
            </a:r>
            <a:r>
              <a:rPr lang="en-US" altLang="ko-KR" dirty="0"/>
              <a:t>. </a:t>
            </a:r>
            <a:r>
              <a:rPr lang="ko-KR" altLang="en-US" dirty="0"/>
              <a:t>고정</a:t>
            </a:r>
          </a:p>
        </p:txBody>
      </p:sp>
    </p:spTree>
    <p:extLst>
      <p:ext uri="{BB962C8B-B14F-4D97-AF65-F5344CB8AC3E}">
        <p14:creationId xmlns:p14="http://schemas.microsoft.com/office/powerpoint/2010/main" val="99970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네트워크 구조 추적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D29C0A-931E-4457-99B8-E8C367D3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7" y="2763196"/>
            <a:ext cx="3893521" cy="18836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48CDE2-EDA0-4093-9884-ECC9FDCD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87" y="2763196"/>
            <a:ext cx="2966243" cy="1038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343611-888D-4094-98FD-13ADDA64400B}"/>
              </a:ext>
            </a:extLst>
          </p:cNvPr>
          <p:cNvSpPr txBox="1"/>
          <p:nvPr/>
        </p:nvSpPr>
        <p:spPr>
          <a:xfrm>
            <a:off x="1538016" y="2144164"/>
            <a:ext cx="2249045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ping</a:t>
            </a:r>
            <a:r>
              <a:rPr lang="ko-KR" altLang="en-US" sz="2400" dirty="0">
                <a:solidFill>
                  <a:srgbClr val="373A3C"/>
                </a:solidFill>
                <a:latin typeface="Apple SD Gothic Neo"/>
              </a:rPr>
              <a:t> </a:t>
            </a:r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8.8.8.8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83B34-CB6D-4529-ADF9-70D90F79DDC6}"/>
              </a:ext>
            </a:extLst>
          </p:cNvPr>
          <p:cNvSpPr txBox="1"/>
          <p:nvPr/>
        </p:nvSpPr>
        <p:spPr>
          <a:xfrm>
            <a:off x="4770195" y="2144164"/>
            <a:ext cx="2451476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373A3C"/>
                </a:solidFill>
                <a:latin typeface="Apple SD Gothic Neo"/>
              </a:rPr>
              <a:t>nslookup</a:t>
            </a:r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 8.8.8.8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869600D-BD36-46D2-BB14-A6A71FCA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160" y="2763196"/>
            <a:ext cx="4341444" cy="2451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ADB0CA-7177-4404-9841-BCDFD3BF95A5}"/>
              </a:ext>
            </a:extLst>
          </p:cNvPr>
          <p:cNvSpPr txBox="1"/>
          <p:nvPr/>
        </p:nvSpPr>
        <p:spPr>
          <a:xfrm>
            <a:off x="8404940" y="2144164"/>
            <a:ext cx="2451476" cy="46166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73A3C"/>
                </a:solidFill>
                <a:latin typeface="Apple SD Gothic Neo"/>
              </a:rPr>
              <a:t>tracert 8.8.8.8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7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2541</Words>
  <Application>Microsoft Office PowerPoint</Application>
  <PresentationFormat>와이드스크린</PresentationFormat>
  <Paragraphs>633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Apple SD Gothic Neo</vt:lpstr>
      <vt:lpstr>Spoqa Han Sans</vt:lpstr>
      <vt:lpstr>돋움</vt:lpstr>
      <vt:lpstr>맑은 고딕</vt:lpstr>
      <vt:lpstr>바탕</vt:lpstr>
      <vt:lpstr>함초롬바탕</vt:lpstr>
      <vt:lpstr>휴먼명조</vt:lpstr>
      <vt:lpstr>Arial</vt:lpstr>
      <vt:lpstr>Office 테마</vt:lpstr>
      <vt:lpstr>국방 사이버 보안</vt:lpstr>
      <vt:lpstr>/Theory/T16   네트워크</vt:lpstr>
      <vt:lpstr>/Theory/T16   IPconfig</vt:lpstr>
      <vt:lpstr>/Theory/T16   IP 클래스</vt:lpstr>
      <vt:lpstr>/Theory/T16   서브넷팅</vt:lpstr>
      <vt:lpstr>/Theory/T16   네트워크 데모</vt:lpstr>
      <vt:lpstr>/Theory/T16   ARP 테이블</vt:lpstr>
      <vt:lpstr>/Theory/T16   ARP 테이블</vt:lpstr>
      <vt:lpstr>/Theory/T16   네트워크 구조 추적</vt:lpstr>
      <vt:lpstr>/Training/Unit/Sys/4  4. 계정 원격 접속 탐지</vt:lpstr>
      <vt:lpstr>PowerPoint 프레젠테이션</vt:lpstr>
      <vt:lpstr>/Training/Unit/Net/9  9. ARP Spoofing</vt:lpstr>
      <vt:lpstr>PowerPoint 프레젠테이션</vt:lpstr>
      <vt:lpstr>PowerPoint 프레젠테이션</vt:lpstr>
      <vt:lpstr>/Training/Unit/Net/9  9. ARP Spoofing -대응</vt:lpstr>
      <vt:lpstr>PowerPoint 프레젠테이션</vt:lpstr>
      <vt:lpstr>/Training/Unit/Net/10  10. IP Spoofing</vt:lpstr>
      <vt:lpstr>PowerPoint 프레젠테이션</vt:lpstr>
      <vt:lpstr>PowerPoint 프레젠테이션</vt:lpstr>
      <vt:lpstr>/Training/Unit/Net/10  10. IP Spoofing -대응</vt:lpstr>
      <vt:lpstr>PowerPoint 프레젠테이션</vt:lpstr>
      <vt:lpstr>PowerPoint 프레젠테이션</vt:lpstr>
      <vt:lpstr>/Training/Unit/Net/11  11. DNS Spoofing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/Training/Unit/Net/11  11. DNS Spoofing -대응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도우</dc:creator>
  <cp:lastModifiedBy>도우</cp:lastModifiedBy>
  <cp:revision>10</cp:revision>
  <dcterms:created xsi:type="dcterms:W3CDTF">2022-02-20T11:27:45Z</dcterms:created>
  <dcterms:modified xsi:type="dcterms:W3CDTF">2022-02-20T11:45:55Z</dcterms:modified>
</cp:coreProperties>
</file>